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Montserrat" panose="00000500000000000000" pitchFamily="2" charset="0"/>
      <p:regular r:id="rId23"/>
    </p:embeddedFont>
    <p:embeddedFont>
      <p:font typeface="Montserrat Bold" panose="020B0604020202020204" charset="0"/>
      <p:regular r:id="rId24"/>
    </p:embeddedFont>
    <p:embeddedFont>
      <p:font typeface="Montserrat Bold Italics" panose="020B0604020202020204" charset="0"/>
      <p:regular r:id="rId25"/>
    </p:embeddedFont>
    <p:embeddedFont>
      <p:font typeface="Montserrat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Drobins" userId="d1f72914-b9f4-4641-a39b-24f6afc00c99" providerId="ADAL" clId="{678134BE-5167-4047-BF89-7B67C7FD6312}"/>
    <pc:docChg chg="modSld">
      <pc:chgData name="Dan Drobins" userId="d1f72914-b9f4-4641-a39b-24f6afc00c99" providerId="ADAL" clId="{678134BE-5167-4047-BF89-7B67C7FD6312}" dt="2026-06-05T18:51:00.053" v="2" actId="20577"/>
      <pc:docMkLst>
        <pc:docMk/>
      </pc:docMkLst>
      <pc:sldChg chg="modSp mod">
        <pc:chgData name="Dan Drobins" userId="d1f72914-b9f4-4641-a39b-24f6afc00c99" providerId="ADAL" clId="{678134BE-5167-4047-BF89-7B67C7FD6312}" dt="2026-06-05T18:50:35.303" v="0" actId="20577"/>
        <pc:sldMkLst>
          <pc:docMk/>
          <pc:sldMk cId="0" sldId="260"/>
        </pc:sldMkLst>
        <pc:spChg chg="mod">
          <ac:chgData name="Dan Drobins" userId="d1f72914-b9f4-4641-a39b-24f6afc00c99" providerId="ADAL" clId="{678134BE-5167-4047-BF89-7B67C7FD6312}" dt="2026-06-05T18:50:35.303" v="0" actId="20577"/>
          <ac:spMkLst>
            <pc:docMk/>
            <pc:sldMk cId="0" sldId="260"/>
            <ac:spMk id="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6-05T18:51:00.053" v="2" actId="20577"/>
        <pc:sldMkLst>
          <pc:docMk/>
          <pc:sldMk cId="0" sldId="262"/>
        </pc:sldMkLst>
        <pc:spChg chg="mod">
          <ac:chgData name="Dan Drobins" userId="d1f72914-b9f4-4641-a39b-24f6afc00c99" providerId="ADAL" clId="{678134BE-5167-4047-BF89-7B67C7FD6312}" dt="2026-06-05T18:51:00.053" v="2" actId="20577"/>
          <ac:spMkLst>
            <pc:docMk/>
            <pc:sldMk cId="0" sldId="262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 t="-1020" b="-174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109411" y="491890"/>
            <a:ext cx="5650629" cy="1073620"/>
          </a:xfrm>
          <a:custGeom>
            <a:avLst/>
            <a:gdLst/>
            <a:ahLst/>
            <a:cxnLst/>
            <a:rect l="l" t="t" r="r" b="b"/>
            <a:pathLst>
              <a:path w="5650629" h="1073620">
                <a:moveTo>
                  <a:pt x="0" y="0"/>
                </a:moveTo>
                <a:lnTo>
                  <a:pt x="5650630" y="0"/>
                </a:lnTo>
                <a:lnTo>
                  <a:pt x="5650630" y="1073620"/>
                </a:lnTo>
                <a:lnTo>
                  <a:pt x="0" y="10736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42F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86100" y="3086100"/>
            <a:ext cx="15201900" cy="4072816"/>
            <a:chOff x="0" y="0"/>
            <a:chExt cx="4003793" cy="10726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03792" cy="1072676"/>
            </a:xfrm>
            <a:custGeom>
              <a:avLst/>
              <a:gdLst/>
              <a:ahLst/>
              <a:cxnLst/>
              <a:rect l="l" t="t" r="r" b="b"/>
              <a:pathLst>
                <a:path w="4003792" h="1072676">
                  <a:moveTo>
                    <a:pt x="0" y="0"/>
                  </a:moveTo>
                  <a:lnTo>
                    <a:pt x="4003792" y="0"/>
                  </a:lnTo>
                  <a:lnTo>
                    <a:pt x="4003792" y="1072676"/>
                  </a:lnTo>
                  <a:lnTo>
                    <a:pt x="0" y="1072676"/>
                  </a:lnTo>
                  <a:close/>
                </a:path>
              </a:pathLst>
            </a:custGeom>
            <a:solidFill>
              <a:srgbClr val="000000">
                <a:alpha val="5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003793" cy="1110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748532" y="3805756"/>
            <a:ext cx="10959778" cy="2595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43"/>
              </a:lnSpc>
            </a:pPr>
            <a:r>
              <a:rPr lang="en-US" sz="8274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BASICS OF INK,</a:t>
            </a:r>
          </a:p>
          <a:p>
            <a:pPr algn="ctr">
              <a:lnSpc>
                <a:spcPts val="10343"/>
              </a:lnSpc>
            </a:pPr>
            <a:r>
              <a:rPr lang="en-US" sz="8274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 &amp; VISCOSITY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48532" y="7718716"/>
            <a:ext cx="2716188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JAKE WANDREY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-219976"/>
            <a:ext cx="9332551" cy="10695528"/>
          </a:xfrm>
          <a:custGeom>
            <a:avLst/>
            <a:gdLst/>
            <a:ahLst/>
            <a:cxnLst/>
            <a:rect l="l" t="t" r="r" b="b"/>
            <a:pathLst>
              <a:path w="9332551" h="10695528">
                <a:moveTo>
                  <a:pt x="0" y="0"/>
                </a:moveTo>
                <a:lnTo>
                  <a:pt x="9332551" y="0"/>
                </a:lnTo>
                <a:lnTo>
                  <a:pt x="9332551" y="10695527"/>
                </a:lnTo>
                <a:lnTo>
                  <a:pt x="0" y="106955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1737" t="-6710" b="-219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1066" y="2985044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ARE WATER BASED INKS?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9175" y="6997700"/>
            <a:ext cx="6125651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Water based inks are a stable dispersion in water of very small solid particles in a resinous vehicle and the action of surfactants and other performance additives.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62556" y="4096205"/>
            <a:ext cx="11962888" cy="6190795"/>
          </a:xfrm>
          <a:custGeom>
            <a:avLst/>
            <a:gdLst/>
            <a:ahLst/>
            <a:cxnLst/>
            <a:rect l="l" t="t" r="r" b="b"/>
            <a:pathLst>
              <a:path w="11962888" h="6190795">
                <a:moveTo>
                  <a:pt x="0" y="0"/>
                </a:moveTo>
                <a:lnTo>
                  <a:pt x="11962888" y="0"/>
                </a:lnTo>
                <a:lnTo>
                  <a:pt x="11962888" y="6190795"/>
                </a:lnTo>
                <a:lnTo>
                  <a:pt x="0" y="6190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2859343"/>
            <a:ext cx="18288000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 INK MADE OF?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001" t="-131460" r="-43799" b="-1542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3584413"/>
            <a:ext cx="6654212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33663" y="5105400"/>
            <a:ext cx="6125651" cy="270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C863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VEHICLE OR EXTENDER</a:t>
            </a:r>
          </a:p>
          <a:p>
            <a:pPr algn="l">
              <a:lnSpc>
                <a:spcPts val="1000"/>
              </a:lnSpc>
            </a:pPr>
            <a:endParaRPr lang="en-US" sz="2000" b="1">
              <a:solidFill>
                <a:srgbClr val="0C863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system dictates the primary properties of a printing ink; product resistance, adhesion, printability, etc.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vehicle or extender is how the pigment travels from inking system, anilox, and plate to the board.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693" t="-97387" b="-13295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3885" b="-438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3584413"/>
            <a:ext cx="6654212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PIGMENT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5088" y="5105400"/>
            <a:ext cx="5903864" cy="2384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Either dry powder or pre-dispersed into a solution. This is the colorant in an ink.</a:t>
            </a:r>
          </a:p>
          <a:p>
            <a:pPr algn="l">
              <a:lnSpc>
                <a:spcPts val="1000"/>
              </a:lnSpc>
            </a:pPr>
            <a:endParaRPr lang="en-US"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Typically, the most expensive raw material portion of a printing ink. </a:t>
            </a:r>
          </a:p>
          <a:p>
            <a:pPr algn="l">
              <a:lnSpc>
                <a:spcPts val="1000"/>
              </a:lnSpc>
            </a:pPr>
            <a:endParaRPr lang="en-US"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There are many different grades and shades of pigment.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20" t="-4127" r="-23141" b="-352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605088" y="7806519"/>
            <a:ext cx="5903864" cy="152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C863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GENERAL RULE</a:t>
            </a:r>
          </a:p>
          <a:p>
            <a:pPr algn="l">
              <a:lnSpc>
                <a:spcPts val="1000"/>
              </a:lnSpc>
            </a:pPr>
            <a:endParaRPr lang="en-US" sz="2000" b="1">
              <a:solidFill>
                <a:srgbClr val="0C863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more you want it to do, the more expensive the pigment thus the more expensive the ink will be.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577" t="-75416" r="-16884" b="-770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3584413"/>
            <a:ext cx="6654212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ADDITIVES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5088" y="5105400"/>
            <a:ext cx="5903864" cy="234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Waxes, transfer aids, defoamer, surfactants, silicone, etc. These are used to enhance the performance properties of an ink system.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Examples are improved rub resistance, printability, adhesion, etc.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More is not better!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758" t="-45658" r="-33563" b="-5736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13" t="-83442" r="-55588" b="-1268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2809713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SOLVENTS &amp; VOLATILES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5088" y="5105400"/>
            <a:ext cx="5903864" cy="2128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a water-based ink, water is the primary solvent, but alcohol can be used to accelerate the drying speed.</a:t>
            </a:r>
          </a:p>
          <a:p>
            <a:pPr algn="l">
              <a:lnSpc>
                <a:spcPts val="2800"/>
              </a:lnSpc>
            </a:pPr>
            <a:endParaRPr lang="en-US"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Water and amines, about 60% of a typical ink, providing solubility and re-solubility.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998" t="-48469" r="-26920" b="-1657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178616"/>
            <a:ext cx="18288000" cy="6108384"/>
            <a:chOff x="0" y="0"/>
            <a:chExt cx="4816593" cy="16087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608792"/>
            </a:xfrm>
            <a:custGeom>
              <a:avLst/>
              <a:gdLst/>
              <a:ahLst/>
              <a:cxnLst/>
              <a:rect l="l" t="t" r="r" b="b"/>
              <a:pathLst>
                <a:path w="4816592" h="1608792">
                  <a:moveTo>
                    <a:pt x="0" y="0"/>
                  </a:moveTo>
                  <a:lnTo>
                    <a:pt x="4816592" y="0"/>
                  </a:lnTo>
                  <a:lnTo>
                    <a:pt x="4816592" y="1608792"/>
                  </a:lnTo>
                  <a:lnTo>
                    <a:pt x="0" y="16087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6468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72516" y="-204264"/>
            <a:ext cx="5417879" cy="10695528"/>
          </a:xfrm>
          <a:custGeom>
            <a:avLst/>
            <a:gdLst/>
            <a:ahLst/>
            <a:cxnLst/>
            <a:rect l="l" t="t" r="r" b="b"/>
            <a:pathLst>
              <a:path w="5417879" h="10695528">
                <a:moveTo>
                  <a:pt x="0" y="0"/>
                </a:moveTo>
                <a:lnTo>
                  <a:pt x="5417878" y="0"/>
                </a:lnTo>
                <a:lnTo>
                  <a:pt x="5417878" y="10695528"/>
                </a:lnTo>
                <a:lnTo>
                  <a:pt x="0" y="10695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9295" r="-765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9144000" y="1009650"/>
            <a:ext cx="6654212" cy="235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TYPICAL WATER BASED INK OR COATING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605570" y="5550620"/>
            <a:ext cx="2982885" cy="2159429"/>
            <a:chOff x="0" y="0"/>
            <a:chExt cx="3977180" cy="2879239"/>
          </a:xfrm>
        </p:grpSpPr>
        <p:sp>
          <p:nvSpPr>
            <p:cNvPr id="8" name="TextBox 8"/>
            <p:cNvSpPr txBox="1"/>
            <p:nvPr/>
          </p:nvSpPr>
          <p:spPr>
            <a:xfrm>
              <a:off x="0" y="2438972"/>
              <a:ext cx="3977180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C71C2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WATER</a:t>
              </a:r>
            </a:p>
          </p:txBody>
        </p:sp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3381" y="-333662"/>
              <a:ext cx="4003942" cy="2335633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0" y="1062943"/>
              <a:ext cx="3977180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60%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589939" y="5574467"/>
            <a:ext cx="2982885" cy="3340529"/>
            <a:chOff x="0" y="0"/>
            <a:chExt cx="3977180" cy="445403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2438972"/>
              <a:ext cx="3977180" cy="2015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C71C2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SOLIDS</a:t>
              </a:r>
            </a:p>
            <a:p>
              <a:pPr algn="ctr">
                <a:lnSpc>
                  <a:spcPts val="1000"/>
                </a:lnSpc>
              </a:pPr>
              <a:endParaRPr lang="en-US" sz="2000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Combinations of pigment, polymer, and/or filler.</a:t>
              </a:r>
            </a:p>
          </p:txBody>
        </p: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3381" y="-333662"/>
              <a:ext cx="4003942" cy="2335633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0" y="1062943"/>
              <a:ext cx="3977180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40%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87139" cy="10508444"/>
            <a:chOff x="0" y="0"/>
            <a:chExt cx="1471510" cy="27676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1510" cy="2767656"/>
            </a:xfrm>
            <a:custGeom>
              <a:avLst/>
              <a:gdLst/>
              <a:ahLst/>
              <a:cxnLst/>
              <a:rect l="l" t="t" r="r" b="b"/>
              <a:pathLst>
                <a:path w="1471510" h="2767656">
                  <a:moveTo>
                    <a:pt x="0" y="0"/>
                  </a:moveTo>
                  <a:lnTo>
                    <a:pt x="1471510" y="0"/>
                  </a:lnTo>
                  <a:lnTo>
                    <a:pt x="1471510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71510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44499" y="2215712"/>
            <a:ext cx="6908446" cy="5855576"/>
          </a:xfrm>
          <a:custGeom>
            <a:avLst/>
            <a:gdLst/>
            <a:ahLst/>
            <a:cxnLst/>
            <a:rect l="l" t="t" r="r" b="b"/>
            <a:pathLst>
              <a:path w="6908446" h="5855576">
                <a:moveTo>
                  <a:pt x="0" y="0"/>
                </a:moveTo>
                <a:lnTo>
                  <a:pt x="6908446" y="0"/>
                </a:lnTo>
                <a:lnTo>
                  <a:pt x="6908446" y="5855576"/>
                </a:lnTo>
                <a:lnTo>
                  <a:pt x="0" y="585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90" t="-9047" r="-27840" b="-63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981695" y="2230783"/>
            <a:ext cx="7194136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UNDERSTANDING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939113" y="4627725"/>
            <a:ext cx="10320187" cy="4880137"/>
            <a:chOff x="0" y="0"/>
            <a:chExt cx="13760249" cy="650684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3760249" cy="6506849"/>
              <a:chOff x="0" y="0"/>
              <a:chExt cx="2718074" cy="1285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718074" cy="1285304"/>
              </a:xfrm>
              <a:custGeom>
                <a:avLst/>
                <a:gdLst/>
                <a:ahLst/>
                <a:cxnLst/>
                <a:rect l="l" t="t" r="r" b="b"/>
                <a:pathLst>
                  <a:path w="2718074" h="1285304">
                    <a:moveTo>
                      <a:pt x="0" y="0"/>
                    </a:moveTo>
                    <a:lnTo>
                      <a:pt x="2718074" y="0"/>
                    </a:lnTo>
                    <a:lnTo>
                      <a:pt x="2718074" y="1285304"/>
                    </a:lnTo>
                    <a:lnTo>
                      <a:pt x="0" y="1285304"/>
                    </a:lnTo>
                    <a:close/>
                  </a:path>
                </a:pathLst>
              </a:custGeom>
              <a:solidFill>
                <a:srgbClr val="0E863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2718074" cy="13234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29885" y="422470"/>
              <a:ext cx="12900479" cy="4313006"/>
              <a:chOff x="0" y="0"/>
              <a:chExt cx="2548243" cy="85195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548243" cy="851952"/>
              </a:xfrm>
              <a:custGeom>
                <a:avLst/>
                <a:gdLst/>
                <a:ahLst/>
                <a:cxnLst/>
                <a:rect l="l" t="t" r="r" b="b"/>
                <a:pathLst>
                  <a:path w="2548243" h="851952">
                    <a:moveTo>
                      <a:pt x="0" y="0"/>
                    </a:moveTo>
                    <a:lnTo>
                      <a:pt x="2548243" y="0"/>
                    </a:lnTo>
                    <a:lnTo>
                      <a:pt x="2548243" y="851952"/>
                    </a:lnTo>
                    <a:lnTo>
                      <a:pt x="0" y="851952"/>
                    </a:lnTo>
                    <a:close/>
                  </a:path>
                </a:pathLst>
              </a:custGeom>
              <a:solidFill>
                <a:srgbClr val="0B622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2548243" cy="8900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133420" y="5052807"/>
              <a:ext cx="2478751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Vinegar</a:t>
              </a:r>
            </a:p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Soft Drinks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77908" y="5052807"/>
              <a:ext cx="1446036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Soaps</a:t>
              </a:r>
            </a:p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Inks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082620" y="3163400"/>
              <a:ext cx="882385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Acid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91055" y="3163400"/>
              <a:ext cx="1621437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 i="1">
                  <a:solidFill>
                    <a:srgbClr val="FFFFFF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7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Neutral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526962" y="3163400"/>
              <a:ext cx="1621437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 i="1">
                  <a:solidFill>
                    <a:srgbClr val="FFFFFF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14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Alkaline</a:t>
              </a:r>
            </a:p>
          </p:txBody>
        </p:sp>
        <p:sp>
          <p:nvSpPr>
            <p:cNvPr id="20" name="AutoShape 20"/>
            <p:cNvSpPr/>
            <p:nvPr/>
          </p:nvSpPr>
          <p:spPr>
            <a:xfrm>
              <a:off x="2184390" y="2569784"/>
              <a:ext cx="9391470" cy="3675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2158990" y="2145604"/>
              <a:ext cx="0" cy="88511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11601260" y="2145604"/>
              <a:ext cx="0" cy="88511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80125" y="2588162"/>
              <a:ext cx="0" cy="46093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8028878" y="2108846"/>
              <a:ext cx="0" cy="46093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8935649" y="2108846"/>
              <a:ext cx="0" cy="46093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200162" y="931163"/>
              <a:ext cx="2424659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8.5 - 9.5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Flexo Inks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49393" y="4096205"/>
            <a:ext cx="11976051" cy="6190795"/>
          </a:xfrm>
          <a:custGeom>
            <a:avLst/>
            <a:gdLst/>
            <a:ahLst/>
            <a:cxnLst/>
            <a:rect l="l" t="t" r="r" b="b"/>
            <a:pathLst>
              <a:path w="11976051" h="6190795">
                <a:moveTo>
                  <a:pt x="0" y="0"/>
                </a:moveTo>
                <a:lnTo>
                  <a:pt x="11976051" y="0"/>
                </a:lnTo>
                <a:lnTo>
                  <a:pt x="11976051" y="6190795"/>
                </a:lnTo>
                <a:lnTo>
                  <a:pt x="0" y="6190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2859343"/>
            <a:ext cx="18288000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CRITICAL IS PH CONTROL?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203" r="-36877" b="-10942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0376" r="-47660" b="-1332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6545425"/>
            <a:ext cx="6654212" cy="235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VARIABLES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IMPACTING PH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STABILITY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85015" y="6526375"/>
            <a:ext cx="7009582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Pressroom Environment — heat and lack of humidity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Friction/heat from Doctor Blade Sheer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Over agitation of inks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Uncovered ink kits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252" t="-47626" r="-13196" b="-8876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30" t="-55504" r="-28761" b="-26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OF LOW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 (&lt;8.8)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85015" y="6526375"/>
            <a:ext cx="7009582" cy="272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Dries too fast on anilox roller, plates, or linerboard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Less stable on press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Difficult to rewet on plate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Unstable color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Harder to clean up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Viscosity increases &gt; resin can “kick out”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4218" b="-3421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282" t="-78468" r="-8030" b="-875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2700000">
            <a:off x="1870215" y="1535727"/>
            <a:ext cx="5496680" cy="6514584"/>
          </a:xfrm>
          <a:custGeom>
            <a:avLst/>
            <a:gdLst/>
            <a:ahLst/>
            <a:cxnLst/>
            <a:rect l="l" t="t" r="r" b="b"/>
            <a:pathLst>
              <a:path w="5496680" h="6514584">
                <a:moveTo>
                  <a:pt x="0" y="0"/>
                </a:moveTo>
                <a:lnTo>
                  <a:pt x="5496680" y="0"/>
                </a:lnTo>
                <a:lnTo>
                  <a:pt x="5496680" y="6514584"/>
                </a:lnTo>
                <a:lnTo>
                  <a:pt x="0" y="65145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785015" y="6526375"/>
            <a:ext cx="7009582" cy="2244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Slower drying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Softer film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Color burnout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Viscosity decreases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Odor problems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-52819" y="5484282"/>
            <a:ext cx="8917997" cy="4802718"/>
            <a:chOff x="0" y="0"/>
            <a:chExt cx="2348773" cy="12649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48773" cy="1264913"/>
            </a:xfrm>
            <a:custGeom>
              <a:avLst/>
              <a:gdLst/>
              <a:ahLst/>
              <a:cxnLst/>
              <a:rect l="l" t="t" r="r" b="b"/>
              <a:pathLst>
                <a:path w="2348773" h="1264913">
                  <a:moveTo>
                    <a:pt x="0" y="0"/>
                  </a:moveTo>
                  <a:lnTo>
                    <a:pt x="2348773" y="0"/>
                  </a:lnTo>
                  <a:lnTo>
                    <a:pt x="2348773" y="1264913"/>
                  </a:lnTo>
                  <a:lnTo>
                    <a:pt x="0" y="1264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348773" cy="1303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OF HIGH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 (&lt;9.6)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3993" r="-11322" b="-378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253" b="-569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9785015" y="6526375"/>
            <a:ext cx="7009582" cy="2244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Good resolubility on plates &amp; roller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Fewer stops to wash plates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Easy clean up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Stable viscosity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Stable color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CORRECT PH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(8.8 - 9.6)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176" t="-73257" r="-9728" b="-845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092" b="-390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9785015" y="6526375"/>
            <a:ext cx="7009582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Plate and anilox clean up is much easier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Ink on the shelf doesn’t come back as mud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Restore pH at the end of run as well as the beginning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All save time and money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IF I TAKE CARE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OF MY PH...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484282"/>
            <a:ext cx="9144000" cy="5024162"/>
            <a:chOff x="0" y="0"/>
            <a:chExt cx="2408296" cy="13232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1323236"/>
            </a:xfrm>
            <a:custGeom>
              <a:avLst/>
              <a:gdLst/>
              <a:ahLst/>
              <a:cxnLst/>
              <a:rect l="l" t="t" r="r" b="b"/>
              <a:pathLst>
                <a:path w="2408296" h="1323236">
                  <a:moveTo>
                    <a:pt x="0" y="0"/>
                  </a:moveTo>
                  <a:lnTo>
                    <a:pt x="2408296" y="0"/>
                  </a:lnTo>
                  <a:lnTo>
                    <a:pt x="2408296" y="1323236"/>
                  </a:lnTo>
                  <a:lnTo>
                    <a:pt x="0" y="1323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08296" cy="1361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62" r="-3891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6522617"/>
            <a:ext cx="7009582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 measure of a liquid’s ability to resist flow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higher the viscosity, the less easily it will flow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 inks’ pH influences its viscosity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3115842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VISCOSITY?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667449" y="5336459"/>
            <a:ext cx="4312952" cy="4185194"/>
          </a:xfrm>
          <a:custGeom>
            <a:avLst/>
            <a:gdLst/>
            <a:ahLst/>
            <a:cxnLst/>
            <a:rect l="l" t="t" r="r" b="b"/>
            <a:pathLst>
              <a:path w="4312952" h="4185194">
                <a:moveTo>
                  <a:pt x="0" y="0"/>
                </a:moveTo>
                <a:lnTo>
                  <a:pt x="4312952" y="0"/>
                </a:lnTo>
                <a:lnTo>
                  <a:pt x="4312952" y="4185194"/>
                </a:lnTo>
                <a:lnTo>
                  <a:pt x="0" y="41851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94" r="-281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2838894"/>
            <a:ext cx="569862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HIGH VS LOW VICOSITY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667449" y="765347"/>
            <a:ext cx="4312952" cy="4185194"/>
          </a:xfrm>
          <a:custGeom>
            <a:avLst/>
            <a:gdLst/>
            <a:ahLst/>
            <a:cxnLst/>
            <a:rect l="l" t="t" r="r" b="b"/>
            <a:pathLst>
              <a:path w="4312952" h="4185194">
                <a:moveTo>
                  <a:pt x="0" y="0"/>
                </a:moveTo>
                <a:lnTo>
                  <a:pt x="4312952" y="0"/>
                </a:lnTo>
                <a:lnTo>
                  <a:pt x="4312952" y="4185194"/>
                </a:lnTo>
                <a:lnTo>
                  <a:pt x="0" y="4185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354" r="-115882" b="-168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213377">
            <a:off x="7318380" y="426028"/>
            <a:ext cx="6327243" cy="9421153"/>
          </a:xfrm>
          <a:custGeom>
            <a:avLst/>
            <a:gdLst/>
            <a:ahLst/>
            <a:cxnLst/>
            <a:rect l="l" t="t" r="r" b="b"/>
            <a:pathLst>
              <a:path w="6327243" h="9421153">
                <a:moveTo>
                  <a:pt x="0" y="1217574"/>
                </a:moveTo>
                <a:lnTo>
                  <a:pt x="3305180" y="0"/>
                </a:lnTo>
                <a:lnTo>
                  <a:pt x="6327243" y="8203579"/>
                </a:lnTo>
                <a:lnTo>
                  <a:pt x="3022063" y="9421153"/>
                </a:lnTo>
                <a:lnTo>
                  <a:pt x="0" y="1217574"/>
                </a:lnTo>
                <a:close/>
              </a:path>
            </a:pathLst>
          </a:custGeom>
          <a:blipFill>
            <a:blip r:embed="rId5"/>
            <a:stretch>
              <a:fillRect l="-62058" r="-620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4787900"/>
            <a:ext cx="6492627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running viscosity affects the amount of ink that is transferred to the stock.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5899150"/>
            <a:ext cx="7263519" cy="3608712"/>
            <a:chOff x="0" y="0"/>
            <a:chExt cx="1913026" cy="9504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13026" cy="950443"/>
            </a:xfrm>
            <a:custGeom>
              <a:avLst/>
              <a:gdLst/>
              <a:ahLst/>
              <a:cxnLst/>
              <a:rect l="l" t="t" r="r" b="b"/>
              <a:pathLst>
                <a:path w="1913026" h="950443">
                  <a:moveTo>
                    <a:pt x="0" y="0"/>
                  </a:moveTo>
                  <a:lnTo>
                    <a:pt x="1913026" y="0"/>
                  </a:lnTo>
                  <a:lnTo>
                    <a:pt x="1913026" y="950443"/>
                  </a:lnTo>
                  <a:lnTo>
                    <a:pt x="0" y="950443"/>
                  </a:lnTo>
                  <a:close/>
                </a:path>
              </a:pathLst>
            </a:custGeom>
            <a:solidFill>
              <a:srgbClr val="0E86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913026" cy="988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965293" y="6426538"/>
            <a:ext cx="2059378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4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HIGH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96248" y="6426538"/>
            <a:ext cx="2059378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4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LOW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65293" y="7192949"/>
            <a:ext cx="2601525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Excess Ink Transfer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Tracking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Smudging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Slow Drying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96248" y="7192949"/>
            <a:ext cx="1933018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Weaker Print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Dries Too Fast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Foaming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Poor Coverage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49393" y="4096205"/>
            <a:ext cx="11976051" cy="6190795"/>
          </a:xfrm>
          <a:custGeom>
            <a:avLst/>
            <a:gdLst/>
            <a:ahLst/>
            <a:cxnLst/>
            <a:rect l="l" t="t" r="r" b="b"/>
            <a:pathLst>
              <a:path w="11976051" h="6190795">
                <a:moveTo>
                  <a:pt x="0" y="0"/>
                </a:moveTo>
                <a:lnTo>
                  <a:pt x="11976051" y="0"/>
                </a:lnTo>
                <a:lnTo>
                  <a:pt x="11976051" y="6190795"/>
                </a:lnTo>
                <a:lnTo>
                  <a:pt x="0" y="6190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51" t="-30287" r="-371" b="-288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2859343"/>
            <a:ext cx="18288000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DOES VISCOSITY IMPACT COLOR?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360324" y="9318950"/>
            <a:ext cx="3843320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STANDARD VISCOSITY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49393" y="9318950"/>
            <a:ext cx="42109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LOW VISCOSITY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3644" y="9318950"/>
            <a:ext cx="3921800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 VISCOSITY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87139" cy="10508444"/>
            <a:chOff x="0" y="0"/>
            <a:chExt cx="1471510" cy="27676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1510" cy="2767656"/>
            </a:xfrm>
            <a:custGeom>
              <a:avLst/>
              <a:gdLst/>
              <a:ahLst/>
              <a:cxnLst/>
              <a:rect l="l" t="t" r="r" b="b"/>
              <a:pathLst>
                <a:path w="1471510" h="2767656">
                  <a:moveTo>
                    <a:pt x="0" y="0"/>
                  </a:moveTo>
                  <a:lnTo>
                    <a:pt x="1471510" y="0"/>
                  </a:lnTo>
                  <a:lnTo>
                    <a:pt x="1471510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71510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44499" y="2215712"/>
            <a:ext cx="6908446" cy="5855576"/>
          </a:xfrm>
          <a:custGeom>
            <a:avLst/>
            <a:gdLst/>
            <a:ahLst/>
            <a:cxnLst/>
            <a:rect l="l" t="t" r="r" b="b"/>
            <a:pathLst>
              <a:path w="6908446" h="5855576">
                <a:moveTo>
                  <a:pt x="0" y="0"/>
                </a:moveTo>
                <a:lnTo>
                  <a:pt x="6908446" y="0"/>
                </a:lnTo>
                <a:lnTo>
                  <a:pt x="6908446" y="5855576"/>
                </a:lnTo>
                <a:lnTo>
                  <a:pt x="0" y="585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985" r="-174759" b="-276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867740" y="3287875"/>
            <a:ext cx="7194136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BEST PRACTICES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939113" y="4627725"/>
            <a:ext cx="10320187" cy="4880137"/>
            <a:chOff x="0" y="0"/>
            <a:chExt cx="2718074" cy="12853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18074" cy="1285304"/>
            </a:xfrm>
            <a:custGeom>
              <a:avLst/>
              <a:gdLst/>
              <a:ahLst/>
              <a:cxnLst/>
              <a:rect l="l" t="t" r="r" b="b"/>
              <a:pathLst>
                <a:path w="2718074" h="1285304">
                  <a:moveTo>
                    <a:pt x="0" y="0"/>
                  </a:moveTo>
                  <a:lnTo>
                    <a:pt x="2718074" y="0"/>
                  </a:lnTo>
                  <a:lnTo>
                    <a:pt x="2718074" y="1285304"/>
                  </a:lnTo>
                  <a:lnTo>
                    <a:pt x="0" y="1285304"/>
                  </a:lnTo>
                  <a:close/>
                </a:path>
              </a:pathLst>
            </a:custGeom>
            <a:solidFill>
              <a:srgbClr val="0E86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18074" cy="1323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954102" y="6164506"/>
            <a:ext cx="8290209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DOCUMENT PH AND VISCOSITY CHECKS:</a:t>
            </a:r>
          </a:p>
          <a:p>
            <a:pPr algn="l">
              <a:lnSpc>
                <a:spcPts val="1000"/>
              </a:lnSpc>
            </a:pPr>
            <a:endParaRPr lang="en-US" sz="2000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Check / restore pH and viscosity before starting a new job.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Check the pH and viscosity every 30 minutes throughout the run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Restore the pH at the end of the run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484282"/>
            <a:ext cx="9144000" cy="5024162"/>
            <a:chOff x="0" y="0"/>
            <a:chExt cx="2408296" cy="13232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1323236"/>
            </a:xfrm>
            <a:custGeom>
              <a:avLst/>
              <a:gdLst/>
              <a:ahLst/>
              <a:cxnLst/>
              <a:rect l="l" t="t" r="r" b="b"/>
              <a:pathLst>
                <a:path w="2408296" h="1323236">
                  <a:moveTo>
                    <a:pt x="0" y="0"/>
                  </a:moveTo>
                  <a:lnTo>
                    <a:pt x="2408296" y="0"/>
                  </a:lnTo>
                  <a:lnTo>
                    <a:pt x="2408296" y="1323236"/>
                  </a:lnTo>
                  <a:lnTo>
                    <a:pt x="0" y="1323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08296" cy="1361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62" r="-3891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67209" y="7084902"/>
            <a:ext cx="7009582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Keep your inks pH away from both the lower and higher end of the acceptable range: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408597"/>
            <a:ext cx="6654212" cy="235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DON’T LET YOU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INK ENTER THE</a:t>
            </a:r>
          </a:p>
          <a:p>
            <a:pPr algn="l">
              <a:lnSpc>
                <a:spcPts val="6250"/>
              </a:lnSpc>
            </a:pPr>
            <a:r>
              <a:rPr lang="en-US" sz="5000" b="1" i="1">
                <a:solidFill>
                  <a:srgbClr val="D11F2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DANGER ZONE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7209" y="8237973"/>
            <a:ext cx="6654212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4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8.8 - 9.6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 t="-9313" b="-93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318685" y="1028700"/>
            <a:ext cx="5650629" cy="1073620"/>
          </a:xfrm>
          <a:custGeom>
            <a:avLst/>
            <a:gdLst/>
            <a:ahLst/>
            <a:cxnLst/>
            <a:rect l="l" t="t" r="r" b="b"/>
            <a:pathLst>
              <a:path w="5650629" h="1073620">
                <a:moveTo>
                  <a:pt x="0" y="0"/>
                </a:moveTo>
                <a:lnTo>
                  <a:pt x="5650630" y="0"/>
                </a:lnTo>
                <a:lnTo>
                  <a:pt x="5650630" y="1073620"/>
                </a:lnTo>
                <a:lnTo>
                  <a:pt x="0" y="10736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3086100"/>
            <a:ext cx="18288000" cy="3188760"/>
            <a:chOff x="0" y="0"/>
            <a:chExt cx="4816593" cy="8398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839838"/>
            </a:xfrm>
            <a:custGeom>
              <a:avLst/>
              <a:gdLst/>
              <a:ahLst/>
              <a:cxnLst/>
              <a:rect l="l" t="t" r="r" b="b"/>
              <a:pathLst>
                <a:path w="4816592" h="839838">
                  <a:moveTo>
                    <a:pt x="0" y="0"/>
                  </a:moveTo>
                  <a:lnTo>
                    <a:pt x="4816592" y="0"/>
                  </a:lnTo>
                  <a:lnTo>
                    <a:pt x="4816592" y="839838"/>
                  </a:lnTo>
                  <a:lnTo>
                    <a:pt x="0" y="839838"/>
                  </a:lnTo>
                  <a:close/>
                </a:path>
              </a:pathLst>
            </a:custGeom>
            <a:solidFill>
              <a:srgbClr val="000000">
                <a:alpha val="5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877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588794" y="4016190"/>
            <a:ext cx="7110412" cy="1290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43"/>
              </a:lnSpc>
            </a:pPr>
            <a:r>
              <a:rPr lang="en-US" sz="8274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98294" y="7073900"/>
            <a:ext cx="6291411" cy="218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JAKE WANDREY</a:t>
            </a:r>
          </a:p>
          <a:p>
            <a:pPr algn="ctr">
              <a:lnSpc>
                <a:spcPts val="1249"/>
              </a:lnSpc>
            </a:pPr>
            <a:endParaRPr lang="en-US" sz="2499" spc="4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Operations Manager  |  J.M. Fry Inks</a:t>
            </a:r>
          </a:p>
          <a:p>
            <a:pPr algn="ctr">
              <a:lnSpc>
                <a:spcPts val="1249"/>
              </a:lnSpc>
            </a:pPr>
            <a:endParaRPr lang="en-US" sz="24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jake.wandrey@jmfryinks.com</a:t>
            </a:r>
          </a:p>
          <a:p>
            <a:pPr algn="ctr">
              <a:lnSpc>
                <a:spcPts val="1249"/>
              </a:lnSpc>
            </a:pPr>
            <a:endParaRPr lang="en-US" sz="24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(870) 941-1509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616</Words>
  <Application>Microsoft Office PowerPoint</Application>
  <PresentationFormat>Custom</PresentationFormat>
  <Paragraphs>157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Montserrat</vt:lpstr>
      <vt:lpstr>Montserrat Bold</vt:lpstr>
      <vt:lpstr>Montserrat Italics</vt:lpstr>
      <vt:lpstr>Montserrat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JM Fry</dc:title>
  <dc:creator>Jake Wandrey</dc:creator>
  <cp:lastModifiedBy>Dan Drobins</cp:lastModifiedBy>
  <cp:revision>2</cp:revision>
  <dcterms:created xsi:type="dcterms:W3CDTF">2006-08-16T00:00:00Z</dcterms:created>
  <dcterms:modified xsi:type="dcterms:W3CDTF">2026-06-05T18:51:11Z</dcterms:modified>
  <dc:identifier>DAG45OYOLOk</dc:identifier>
</cp:coreProperties>
</file>